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Inter SemiBold"/>
      <p:regular r:id="rId27"/>
      <p:bold r:id="rId28"/>
    </p:embeddedFont>
    <p:embeddedFont>
      <p:font typeface="Inter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nterSemiBold-bold.fntdata"/><Relationship Id="rId27" Type="http://schemas.openxmlformats.org/officeDocument/2006/relationships/font" Target="fonts/Inter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Int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825f9aa8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825f9aa8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825f9aa8c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825f9aa8c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825f9aa8c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825f9aa8c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825f9aa8c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825f9aa8c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825f9aa8c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825f9aa8c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825f9aa8c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825f9aa8c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825f9aa8c_1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825f9aa8c_1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825f9aa8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825f9aa8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825f9aa8c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825f9aa8c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825f9aa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825f9aa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825f9aa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825f9aa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create a something in UE5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knowledge simple geometry and on existing game title for 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Resulted in Mirrors Edge, due to its smart usage of textures and lighting to create a good looking and immersive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different levels by screenshots and videos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Resulted</a:t>
            </a:r>
            <a:r>
              <a:rPr lang="en"/>
              <a:t> in a indoor scene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825f9aa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825f9aa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825f9aa8c_1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825f9aa8c_1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825f9aa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825f9aa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825f9aa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825f9aa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825f9aa8c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825f9aa8c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825f9aa8c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825f9aa8c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825f9aa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825f9aa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825f9aa8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825f9aa8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825f9aa8c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825f9aa8c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42603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3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65525" y="2844525"/>
            <a:ext cx="7010400" cy="116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</a:t>
            </a:r>
            <a:r>
              <a:rPr lang="en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NREAL ENGINE ENVIRONMENT</a:t>
            </a:r>
            <a:endParaRPr sz="3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50" y="3887425"/>
            <a:ext cx="9144000" cy="5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6679"/>
                </a:solidFill>
              </a:rPr>
              <a:t>Jesper Larsson, Julian Voith, Eric Edelo</a:t>
            </a:r>
            <a:endParaRPr sz="1800">
              <a:solidFill>
                <a:srgbClr val="536679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58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</a:t>
            </a:r>
            <a:r>
              <a:rPr lang="en"/>
              <a:t> assembly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080" y="1017725"/>
            <a:ext cx="2489026" cy="157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556" y="3431975"/>
            <a:ext cx="2384869" cy="13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188" y="3429980"/>
            <a:ext cx="2541221" cy="13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3525193" y="622925"/>
            <a:ext cx="22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MAIN LEVEL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615656" y="3032244"/>
            <a:ext cx="23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SUBLEVEL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5559487" y="3070474"/>
            <a:ext cx="22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SUBLEVEL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147" name="Google Shape;147;p22"/>
          <p:cNvCxnSpPr/>
          <p:nvPr/>
        </p:nvCxnSpPr>
        <p:spPr>
          <a:xfrm flipH="1">
            <a:off x="3297193" y="2591826"/>
            <a:ext cx="1367400" cy="843600"/>
          </a:xfrm>
          <a:prstGeom prst="straightConnector1">
            <a:avLst/>
          </a:prstGeom>
          <a:noFill/>
          <a:ln cap="flat" cmpd="sng" w="19050">
            <a:solidFill>
              <a:srgbClr val="5366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2"/>
          <p:cNvCxnSpPr/>
          <p:nvPr/>
        </p:nvCxnSpPr>
        <p:spPr>
          <a:xfrm>
            <a:off x="4740793" y="2591826"/>
            <a:ext cx="1380000" cy="829200"/>
          </a:xfrm>
          <a:prstGeom prst="straightConnector1">
            <a:avLst/>
          </a:prstGeom>
          <a:noFill/>
          <a:ln cap="flat" cmpd="sng" w="19050">
            <a:solidFill>
              <a:srgbClr val="53667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8075" y="0"/>
            <a:ext cx="9770875" cy="530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0" y="4686300"/>
            <a:ext cx="2743200" cy="457200"/>
          </a:xfrm>
          <a:prstGeom prst="rect">
            <a:avLst/>
          </a:prstGeom>
          <a:solidFill>
            <a:srgbClr val="021A32"/>
          </a:solidFill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BLOCKOUT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" y="0"/>
            <a:ext cx="91432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0" y="4686300"/>
            <a:ext cx="2743200" cy="457200"/>
          </a:xfrm>
          <a:prstGeom prst="rect">
            <a:avLst/>
          </a:prstGeom>
          <a:solidFill>
            <a:srgbClr val="021A32"/>
          </a:solidFill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MAIN STRUCTURE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2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0" y="4686300"/>
            <a:ext cx="2743200" cy="457200"/>
          </a:xfrm>
          <a:prstGeom prst="rect">
            <a:avLst/>
          </a:prstGeom>
          <a:solidFill>
            <a:srgbClr val="021A32"/>
          </a:solidFill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DETAILS &amp; DECALS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2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0" y="4686300"/>
            <a:ext cx="2743200" cy="457200"/>
          </a:xfrm>
          <a:prstGeom prst="rect">
            <a:avLst/>
          </a:prstGeom>
          <a:solidFill>
            <a:srgbClr val="021A32"/>
          </a:solidFill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PROPS &amp; LIGHTS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2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0" y="4686300"/>
            <a:ext cx="2743200" cy="457200"/>
          </a:xfrm>
          <a:prstGeom prst="rect">
            <a:avLst/>
          </a:prstGeom>
          <a:solidFill>
            <a:srgbClr val="021A32"/>
          </a:solidFill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BAKES &amp; POST-PROCESSING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Lighting &amp; post-processing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1" y="0"/>
            <a:ext cx="9144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152475"/>
            <a:ext cx="58209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In-engine lightmapper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Static + volumetric lightmaps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Reflection probes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Screen-space reflections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Color grading &amp; adaptive exposure</a:t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5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a character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07775"/>
            <a:ext cx="1320900" cy="13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625" y="1152476"/>
            <a:ext cx="2344550" cy="12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625" y="2464725"/>
            <a:ext cx="2337802" cy="12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2625" y="3776975"/>
            <a:ext cx="2337802" cy="1257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/>
        </p:nvSpPr>
        <p:spPr>
          <a:xfrm rot="-1467204">
            <a:off x="1825553" y="1857011"/>
            <a:ext cx="1507418" cy="2274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366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 rot="684">
            <a:off x="1846053" y="2865193"/>
            <a:ext cx="15075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366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 flipH="1" rot="-9332796">
            <a:off x="1825553" y="4029161"/>
            <a:ext cx="1507418" cy="2274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366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22050" y="3633475"/>
            <a:ext cx="1300200" cy="46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Asset files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6424125" y="1555225"/>
            <a:ext cx="2337900" cy="46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Character Blueprint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6424125" y="2865050"/>
            <a:ext cx="2337900" cy="46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Blend Space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6417525" y="4174863"/>
            <a:ext cx="2344500" cy="46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Animation Blueprint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5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a character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07775"/>
            <a:ext cx="1320900" cy="13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625" y="1152476"/>
            <a:ext cx="2344550" cy="12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625" y="2464725"/>
            <a:ext cx="2337802" cy="12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2625" y="3776975"/>
            <a:ext cx="2337802" cy="125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 rotWithShape="1">
          <a:blip r:embed="rId7">
            <a:alphaModFix/>
          </a:blip>
          <a:srcRect b="0" l="0" r="43883" t="0"/>
          <a:stretch/>
        </p:blipFill>
        <p:spPr>
          <a:xfrm>
            <a:off x="6053700" y="1152475"/>
            <a:ext cx="2778600" cy="12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/>
          <p:nvPr/>
        </p:nvSpPr>
        <p:spPr>
          <a:xfrm>
            <a:off x="5833553" y="1669950"/>
            <a:ext cx="1950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6250" y="3166700"/>
            <a:ext cx="2186051" cy="7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9">
            <a:alphaModFix/>
          </a:blip>
          <a:srcRect b="0" l="56072" r="0" t="0"/>
          <a:stretch/>
        </p:blipFill>
        <p:spPr>
          <a:xfrm>
            <a:off x="6053700" y="2464725"/>
            <a:ext cx="542988" cy="25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/>
          <p:nvPr/>
        </p:nvSpPr>
        <p:spPr>
          <a:xfrm>
            <a:off x="5829565" y="3636038"/>
            <a:ext cx="1950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22050" y="3633475"/>
            <a:ext cx="1300200" cy="46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Asset files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30"/>
          <p:cNvSpPr/>
          <p:nvPr/>
        </p:nvSpPr>
        <p:spPr>
          <a:xfrm rot="-1467204">
            <a:off x="1825553" y="1857011"/>
            <a:ext cx="1507418" cy="2274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366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 rot="684">
            <a:off x="1846053" y="2865193"/>
            <a:ext cx="15075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366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 flipH="1" rot="-9332796">
            <a:off x="1825553" y="4029161"/>
            <a:ext cx="1507418" cy="2274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366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327" y="0"/>
            <a:ext cx="544667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2603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600"/>
              <a:buChar char="●"/>
            </a:pPr>
            <a:r>
              <a:rPr lang="en">
                <a:solidFill>
                  <a:srgbClr val="B8C6D3"/>
                </a:solidFill>
              </a:rPr>
              <a:t>Real-time environment in UE5</a:t>
            </a:r>
            <a:endParaRPr>
              <a:solidFill>
                <a:srgbClr val="B8C6D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600"/>
              <a:buChar char="●"/>
            </a:pPr>
            <a:r>
              <a:rPr lang="en">
                <a:solidFill>
                  <a:srgbClr val="B8C6D3"/>
                </a:solidFill>
              </a:rPr>
              <a:t>Simple &amp; minimal designs</a:t>
            </a:r>
            <a:endParaRPr>
              <a:solidFill>
                <a:srgbClr val="B8C6D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600"/>
              <a:buChar char="●"/>
            </a:pPr>
            <a:r>
              <a:rPr lang="en">
                <a:solidFill>
                  <a:srgbClr val="B8C6D3"/>
                </a:solidFill>
              </a:rPr>
              <a:t>Inspired by Mirror’s Edge (2009)</a:t>
            </a:r>
            <a:endParaRPr>
              <a:solidFill>
                <a:srgbClr val="B8C6D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200" y="636725"/>
            <a:ext cx="4802452" cy="269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006200" y="3542650"/>
            <a:ext cx="2969575" cy="6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11700" y="1152475"/>
            <a:ext cx="4855500" cy="3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Inter"/>
              <a:buChar char="⁻"/>
            </a:pPr>
            <a:r>
              <a:rPr lang="en" sz="1400">
                <a:solidFill>
                  <a:srgbClr val="F4CCCC"/>
                </a:solidFill>
                <a:latin typeface="Inter"/>
                <a:ea typeface="Inter"/>
                <a:cs typeface="Inter"/>
                <a:sym typeface="Inter"/>
              </a:rPr>
              <a:t>Frequent shader compilation, builds &amp; crashes</a:t>
            </a:r>
            <a:endParaRPr sz="1400">
              <a:solidFill>
                <a:srgbClr val="F4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Inter"/>
              <a:buChar char="⁻"/>
            </a:pPr>
            <a:r>
              <a:rPr lang="en" sz="1400">
                <a:solidFill>
                  <a:srgbClr val="F4CCCC"/>
                </a:solidFill>
                <a:latin typeface="Inter"/>
                <a:ea typeface="Inter"/>
                <a:cs typeface="Inter"/>
                <a:sym typeface="Inter"/>
              </a:rPr>
              <a:t>Hardware &amp; feature compatibility</a:t>
            </a:r>
            <a:endParaRPr sz="1400">
              <a:solidFill>
                <a:srgbClr val="F4CC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2CC"/>
              </a:buClr>
              <a:buSzPts val="1600"/>
              <a:buFont typeface="Inter"/>
              <a:buChar char="∗"/>
            </a:pPr>
            <a:r>
              <a:rPr lang="en" sz="1400">
                <a:solidFill>
                  <a:srgbClr val="FFF2CC"/>
                </a:solidFill>
                <a:latin typeface="Inter"/>
                <a:ea typeface="Inter"/>
                <a:cs typeface="Inter"/>
                <a:sym typeface="Inter"/>
              </a:rPr>
              <a:t>Raytracing, fully dynamic lighting</a:t>
            </a:r>
            <a:endParaRPr sz="1400">
              <a:solidFill>
                <a:srgbClr val="FFF2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Font typeface="Inter"/>
              <a:buChar char="∗"/>
            </a:pPr>
            <a:r>
              <a:rPr lang="en" sz="1400">
                <a:solidFill>
                  <a:srgbClr val="FFF2CC"/>
                </a:solidFill>
                <a:latin typeface="Inter"/>
                <a:ea typeface="Inter"/>
                <a:cs typeface="Inter"/>
                <a:sym typeface="Inter"/>
              </a:rPr>
              <a:t>Packing texture channels</a:t>
            </a:r>
            <a:endParaRPr sz="1400">
              <a:solidFill>
                <a:srgbClr val="FFF2C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D9EAD3"/>
              </a:buClr>
              <a:buSzPts val="1400"/>
              <a:buFont typeface="Inter"/>
              <a:buChar char="⁺"/>
            </a:pPr>
            <a:r>
              <a:rPr lang="en" sz="1400">
                <a:solidFill>
                  <a:srgbClr val="D9EAD3"/>
                </a:solidFill>
                <a:latin typeface="Inter"/>
                <a:ea typeface="Inter"/>
                <a:cs typeface="Inter"/>
                <a:sym typeface="Inter"/>
              </a:rPr>
              <a:t>Created a functional real-time environment</a:t>
            </a:r>
            <a:endParaRPr sz="1400">
              <a:solidFill>
                <a:srgbClr val="D9EAD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400"/>
              <a:buFont typeface="Inter"/>
              <a:buChar char="⁺"/>
            </a:pPr>
            <a:r>
              <a:rPr lang="en" sz="1400">
                <a:solidFill>
                  <a:srgbClr val="D9EAD3"/>
                </a:solidFill>
                <a:latin typeface="Inter"/>
                <a:ea typeface="Inter"/>
                <a:cs typeface="Inter"/>
                <a:sym typeface="Inter"/>
              </a:rPr>
              <a:t>Learned a lot about Unreal Engine</a:t>
            </a:r>
            <a:endParaRPr sz="1400">
              <a:solidFill>
                <a:srgbClr val="D9EAD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&amp; s</a:t>
            </a:r>
            <a:r>
              <a:rPr lang="en"/>
              <a:t>ummary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475" y="931250"/>
            <a:ext cx="4794849" cy="351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ctrTitle"/>
          </p:nvPr>
        </p:nvSpPr>
        <p:spPr>
          <a:xfrm>
            <a:off x="1251275" y="544350"/>
            <a:ext cx="7010400" cy="116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Questions?</a:t>
            </a:r>
            <a:endParaRPr sz="3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1300"/>
            <a:ext cx="9248077" cy="308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927" y="1561650"/>
            <a:ext cx="3033296" cy="4597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04775">
              <a:srgbClr val="000000">
                <a:alpha val="50000"/>
              </a:srgbClr>
            </a:outerShdw>
          </a:effectLst>
        </p:spPr>
      </p:pic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225" y="1805680"/>
            <a:ext cx="215888" cy="6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162" y="1805680"/>
            <a:ext cx="215888" cy="6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098" y="1805680"/>
            <a:ext cx="215888" cy="6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034" y="1805680"/>
            <a:ext cx="215888" cy="6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970" y="1805680"/>
            <a:ext cx="215888" cy="6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275" y="0"/>
            <a:ext cx="4425724" cy="54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550" y="2692014"/>
            <a:ext cx="4802452" cy="244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1550" y="0"/>
            <a:ext cx="4802452" cy="26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42603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600"/>
              <a:buChar char="●"/>
            </a:pPr>
            <a:r>
              <a:rPr lang="en">
                <a:solidFill>
                  <a:srgbClr val="B8C6D3"/>
                </a:solidFill>
              </a:rPr>
              <a:t>Learning the engine</a:t>
            </a:r>
            <a:endParaRPr>
              <a:solidFill>
                <a:srgbClr val="B8C6D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600"/>
              <a:buChar char="●"/>
            </a:pPr>
            <a:r>
              <a:rPr lang="en">
                <a:solidFill>
                  <a:srgbClr val="B8C6D3"/>
                </a:solidFill>
              </a:rPr>
              <a:t>Project structure, documentation wiki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Block-out of scene volumes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Identified key assets to create</a:t>
            </a:r>
            <a:endParaRPr>
              <a:solidFill>
                <a:srgbClr val="B8C6D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Pre-production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575" y="747900"/>
            <a:ext cx="372227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2603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Assets divided amongst members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Modeling in Maya &amp; Blender</a:t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B8C6D3"/>
              </a:solidFill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creation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00" y="178737"/>
            <a:ext cx="2631578" cy="1573931"/>
          </a:xfrm>
          <a:prstGeom prst="rect">
            <a:avLst/>
          </a:prstGeom>
          <a:noFill/>
          <a:ln>
            <a:noFill/>
          </a:ln>
          <a:effectLst>
            <a:outerShdw blurRad="614363" rotWithShape="0" algn="bl" dir="2220000" dist="200025">
              <a:schemeClr val="lt1">
                <a:alpha val="14000"/>
              </a:scheme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370" y="178737"/>
            <a:ext cx="2631578" cy="1573931"/>
          </a:xfrm>
          <a:prstGeom prst="rect">
            <a:avLst/>
          </a:prstGeom>
          <a:noFill/>
          <a:ln>
            <a:noFill/>
          </a:ln>
          <a:effectLst>
            <a:outerShdw blurRad="614363" rotWithShape="0" algn="bl" dir="2220000" dist="200025">
              <a:schemeClr val="lt1">
                <a:alpha val="14000"/>
              </a:schemeClr>
            </a:outerShdw>
          </a:effectLst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419" y="1826134"/>
            <a:ext cx="2557032" cy="1432784"/>
          </a:xfrm>
          <a:prstGeom prst="rect">
            <a:avLst/>
          </a:prstGeom>
          <a:noFill/>
          <a:ln>
            <a:noFill/>
          </a:ln>
          <a:effectLst>
            <a:outerShdw blurRad="614363" rotWithShape="0" algn="bl" dir="2220000" dist="200025">
              <a:schemeClr val="lt1">
                <a:alpha val="14000"/>
              </a:schemeClr>
            </a:outerShdw>
          </a:effectLst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2424" y="3240083"/>
            <a:ext cx="2631575" cy="1474567"/>
          </a:xfrm>
          <a:prstGeom prst="rect">
            <a:avLst/>
          </a:prstGeom>
          <a:noFill/>
          <a:ln>
            <a:noFill/>
          </a:ln>
          <a:effectLst>
            <a:outerShdw blurRad="614363" rotWithShape="0" algn="bl" dir="2220000" dist="200025">
              <a:schemeClr val="lt1">
                <a:alpha val="14000"/>
              </a:schemeClr>
            </a:outerShdw>
          </a:effectLst>
        </p:spPr>
      </p:pic>
      <p:pic>
        <p:nvPicPr>
          <p:cNvPr id="89" name="Google Shape;8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2420" y="178725"/>
            <a:ext cx="2631578" cy="1573931"/>
          </a:xfrm>
          <a:prstGeom prst="rect">
            <a:avLst/>
          </a:prstGeom>
          <a:noFill/>
          <a:ln>
            <a:noFill/>
          </a:ln>
          <a:effectLst>
            <a:outerShdw blurRad="614363" rotWithShape="0" algn="bl" dir="2220000" dist="200025">
              <a:schemeClr val="lt1">
                <a:alpha val="14000"/>
              </a:schemeClr>
            </a:outerShdw>
          </a:effectLst>
        </p:spPr>
      </p:pic>
      <p:pic>
        <p:nvPicPr>
          <p:cNvPr id="90" name="Google Shape;9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763" y="2409525"/>
            <a:ext cx="4231500" cy="2538911"/>
          </a:xfrm>
          <a:prstGeom prst="rect">
            <a:avLst/>
          </a:prstGeom>
          <a:noFill/>
          <a:ln>
            <a:noFill/>
          </a:ln>
          <a:effectLst>
            <a:outerShdw blurRad="614363" rotWithShape="0" algn="bl" dir="2220000" dist="200025">
              <a:schemeClr val="lt1">
                <a:alpha val="14000"/>
              </a:schemeClr>
            </a:outerShdw>
          </a:effectLst>
        </p:spPr>
      </p:pic>
      <p:pic>
        <p:nvPicPr>
          <p:cNvPr id="91" name="Google Shape;9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775" y="4061550"/>
            <a:ext cx="1707450" cy="810850"/>
          </a:xfrm>
          <a:prstGeom prst="rect">
            <a:avLst/>
          </a:prstGeom>
          <a:noFill/>
          <a:ln>
            <a:noFill/>
          </a:ln>
          <a:effectLst>
            <a:outerShdw blurRad="614363" rotWithShape="0" algn="bl" dir="2220000" dist="200025">
              <a:schemeClr val="lt1">
                <a:alpha val="14000"/>
              </a:schemeClr>
            </a:outerShdw>
          </a:effectLst>
        </p:spPr>
      </p:pic>
      <p:sp>
        <p:nvSpPr>
          <p:cNvPr id="92" name="Google Shape;92;p17"/>
          <p:cNvSpPr txBox="1"/>
          <p:nvPr/>
        </p:nvSpPr>
        <p:spPr>
          <a:xfrm>
            <a:off x="692650" y="1406075"/>
            <a:ext cx="113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HIGH-POLY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93" name="Google Shape;93;p17"/>
          <p:cNvCxnSpPr>
            <a:stCxn id="92" idx="2"/>
          </p:cNvCxnSpPr>
          <p:nvPr/>
        </p:nvCxnSpPr>
        <p:spPr>
          <a:xfrm flipH="1" rot="-5400000">
            <a:off x="1261900" y="1775375"/>
            <a:ext cx="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7"/>
          <p:cNvSpPr txBox="1"/>
          <p:nvPr/>
        </p:nvSpPr>
        <p:spPr>
          <a:xfrm>
            <a:off x="3560150" y="1421525"/>
            <a:ext cx="113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LOW-POLY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821702" y="1421525"/>
            <a:ext cx="128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UV-UNWRAP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783964" y="4578125"/>
            <a:ext cx="128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COLLISION/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CULLING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6821702" y="2889625"/>
            <a:ext cx="128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LOD(s)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98" name="Google Shape;98;p17"/>
          <p:cNvCxnSpPr/>
          <p:nvPr/>
        </p:nvCxnSpPr>
        <p:spPr>
          <a:xfrm>
            <a:off x="1185700" y="1851575"/>
            <a:ext cx="2867400" cy="15600"/>
          </a:xfrm>
          <a:prstGeom prst="straightConnector1">
            <a:avLst/>
          </a:prstGeom>
          <a:noFill/>
          <a:ln cap="flat" cmpd="sng" w="19050">
            <a:solidFill>
              <a:srgbClr val="B8C6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7"/>
          <p:cNvCxnSpPr/>
          <p:nvPr/>
        </p:nvCxnSpPr>
        <p:spPr>
          <a:xfrm>
            <a:off x="4030500" y="1867175"/>
            <a:ext cx="1685700" cy="0"/>
          </a:xfrm>
          <a:prstGeom prst="straightConnector1">
            <a:avLst/>
          </a:prstGeom>
          <a:noFill/>
          <a:ln cap="flat" cmpd="sng" w="19050">
            <a:solidFill>
              <a:srgbClr val="B8C6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/>
          <p:nvPr/>
        </p:nvCxnSpPr>
        <p:spPr>
          <a:xfrm rot="10800000">
            <a:off x="4812350" y="3785375"/>
            <a:ext cx="889500" cy="0"/>
          </a:xfrm>
          <a:prstGeom prst="straightConnector1">
            <a:avLst/>
          </a:prstGeom>
          <a:noFill/>
          <a:ln cap="flat" cmpd="sng" w="19050">
            <a:solidFill>
              <a:srgbClr val="B8C6D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/>
          <p:nvPr/>
        </p:nvCxnSpPr>
        <p:spPr>
          <a:xfrm>
            <a:off x="5710750" y="1873800"/>
            <a:ext cx="0" cy="1921200"/>
          </a:xfrm>
          <a:prstGeom prst="straightConnector1">
            <a:avLst/>
          </a:prstGeom>
          <a:noFill/>
          <a:ln cap="flat" cmpd="sng" w="19050">
            <a:solidFill>
              <a:srgbClr val="B8C6D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8"/>
          <p:cNvCxnSpPr/>
          <p:nvPr/>
        </p:nvCxnSpPr>
        <p:spPr>
          <a:xfrm flipH="1" rot="-5400000">
            <a:off x="1220200" y="1958675"/>
            <a:ext cx="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25" y="2984918"/>
            <a:ext cx="4546334" cy="200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809" y="2983800"/>
            <a:ext cx="2117067" cy="200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801" y="396125"/>
            <a:ext cx="2077624" cy="20457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0788" y="672575"/>
            <a:ext cx="3132600" cy="18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2332781" y="2669825"/>
            <a:ext cx="307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PACKED LIGHTMAP </a:t>
            </a: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UV:s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3086975" y="190000"/>
            <a:ext cx="22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MATERIAL UV:s</a:t>
            </a:r>
            <a:endParaRPr sz="12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tools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040" y="2446125"/>
            <a:ext cx="5044961" cy="269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975" y="0"/>
            <a:ext cx="4168024" cy="244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58209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Blender Geometry Nodes + UE Blueprints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Fence/rail placements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Staircase generation</a:t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Texturing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600" y="302350"/>
            <a:ext cx="4931323" cy="24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58209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PBR materials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Albedo, metallic, roughness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Tile-able/repeating textures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Procedural textures in Substance Designer</a:t>
            </a:r>
            <a:endParaRPr>
              <a:solidFill>
                <a:srgbClr val="B8C6D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800"/>
              <a:buChar char="●"/>
            </a:pPr>
            <a:r>
              <a:rPr lang="en">
                <a:solidFill>
                  <a:srgbClr val="B8C6D3"/>
                </a:solidFill>
              </a:rPr>
              <a:t>Master material with instances</a:t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075" y="2719850"/>
            <a:ext cx="3813852" cy="207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party resources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1152475"/>
            <a:ext cx="7249326" cy="33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856450" y="3563550"/>
            <a:ext cx="5167200" cy="13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36679"/>
              </a:buClr>
              <a:buSzPts val="1000"/>
              <a:buChar char="○"/>
            </a:pPr>
            <a:r>
              <a:rPr lang="en" sz="1000">
                <a:solidFill>
                  <a:srgbClr val="536679"/>
                </a:solidFill>
              </a:rPr>
              <a:t>Unreal mannequin (included with UE5)</a:t>
            </a:r>
            <a:endParaRPr sz="1000">
              <a:solidFill>
                <a:srgbClr val="536679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36679"/>
              </a:buClr>
              <a:buSzPts val="1000"/>
              <a:buChar char="○"/>
            </a:pPr>
            <a:r>
              <a:rPr lang="en" sz="1000">
                <a:solidFill>
                  <a:srgbClr val="536679"/>
                </a:solidFill>
              </a:rPr>
              <a:t>Dirt, textile, metal material &amp; p</a:t>
            </a:r>
            <a:r>
              <a:rPr lang="en" sz="1000">
                <a:solidFill>
                  <a:srgbClr val="536679"/>
                </a:solidFill>
              </a:rPr>
              <a:t>lant model</a:t>
            </a:r>
            <a:r>
              <a:rPr lang="en" sz="1000">
                <a:solidFill>
                  <a:srgbClr val="536679"/>
                </a:solidFill>
              </a:rPr>
              <a:t>- Quixel Megascans (UE licensed)</a:t>
            </a:r>
            <a:endParaRPr sz="1000">
              <a:solidFill>
                <a:srgbClr val="536679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36679"/>
              </a:buClr>
              <a:buSzPts val="1000"/>
              <a:buChar char="○"/>
            </a:pPr>
            <a:r>
              <a:rPr lang="en" sz="1000">
                <a:solidFill>
                  <a:srgbClr val="536679"/>
                </a:solidFill>
              </a:rPr>
              <a:t>Plaster texture - AmbientCG.com (CC0 licensed)</a:t>
            </a:r>
            <a:endParaRPr sz="1000">
              <a:solidFill>
                <a:srgbClr val="5366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B8C6D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